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61" r:id="rId3"/>
    <p:sldId id="304" r:id="rId4"/>
    <p:sldId id="305" r:id="rId5"/>
    <p:sldId id="303" r:id="rId6"/>
    <p:sldId id="299" r:id="rId7"/>
    <p:sldId id="293" r:id="rId8"/>
    <p:sldId id="302" r:id="rId9"/>
    <p:sldId id="306" r:id="rId10"/>
    <p:sldId id="307" r:id="rId11"/>
    <p:sldId id="308" r:id="rId12"/>
    <p:sldId id="291" r:id="rId13"/>
    <p:sldId id="30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33CC33"/>
    <a:srgbClr val="48B53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6" autoAdjust="0"/>
    <p:restoredTop sz="88172" autoAdjust="0"/>
  </p:normalViewPr>
  <p:slideViewPr>
    <p:cSldViewPr snapToGrid="0">
      <p:cViewPr varScale="1">
        <p:scale>
          <a:sx n="62" d="100"/>
          <a:sy n="62" d="100"/>
        </p:scale>
        <p:origin x="86" y="6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59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I’m Julie, this is Juliette, and this is Isabella. Thanks for coming today to our presentation, we hope you enjoy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5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the different step of training ( only paper and cardboard)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5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8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Add citation that this is from the sustainable development plan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Montreal Community Sustainable Development Plan has included a goal of increasing percentage of households that recycle and compost.</a:t>
            </a:r>
          </a:p>
          <a:p>
            <a:pPr marL="0" indent="0">
              <a:buFontTx/>
              <a:buNone/>
            </a:pPr>
            <a:r>
              <a:rPr lang="en-US" dirty="0"/>
              <a:t>2014 </a:t>
            </a:r>
            <a:r>
              <a:rPr lang="en-US" dirty="0">
                <a:sym typeface="Wingdings" panose="05000000000000000000" pitchFamily="2" charset="2"/>
              </a:rPr>
              <a:t> 58.3% recycle, goal 70% (2020)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2014  14% organics, goal 60% (2020)</a:t>
            </a: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Can help!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16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Add citation that this is from the sustainable development plan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Montreal Community Sustainable Development Plan has included a goal of increasing percentage of households that recycle and compost.</a:t>
            </a:r>
          </a:p>
          <a:p>
            <a:pPr marL="0" indent="0">
              <a:buFontTx/>
              <a:buNone/>
            </a:pPr>
            <a:r>
              <a:rPr lang="en-US" dirty="0"/>
              <a:t>2014 </a:t>
            </a:r>
            <a:r>
              <a:rPr lang="en-US" dirty="0">
                <a:sym typeface="Wingdings" panose="05000000000000000000" pitchFamily="2" charset="2"/>
              </a:rPr>
              <a:t> 58.3% recycle, goal 70% (2020)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2014  14% organics, goal 60% (2020)</a:t>
            </a: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Can help!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21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Montreal Community Sustainable Development Plan has included a goal of increasing percentage of households that recycle and compost.</a:t>
            </a:r>
          </a:p>
          <a:p>
            <a:pPr marL="0" indent="0">
              <a:buFontTx/>
              <a:buNone/>
            </a:pPr>
            <a:r>
              <a:rPr lang="en-US" dirty="0"/>
              <a:t>2014 </a:t>
            </a:r>
            <a:r>
              <a:rPr lang="en-US" dirty="0">
                <a:sym typeface="Wingdings" panose="05000000000000000000" pitchFamily="2" charset="2"/>
              </a:rPr>
              <a:t> 58.3% recycle, goal 70% (2020)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2014  14% organics, goal 60% (2020)</a:t>
            </a: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Can help!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97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3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the different step of training ( only paper and cardboard)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5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the different step of training ( only paper and cardboard)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37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the different step of training ( only paper and cardboard)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72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the different step of training ( only paper and cardboard)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4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A8AE-FDB5-4EC6-A656-3DAFD1753FAE}" type="datetime1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junkSort.AI | AI for Social Good Summer Lab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8DF5-7706-4045-8C6C-70038889B91A}" type="datetime1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junkSort.AI | AI for Social Good Summer Lab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9BC8-3B68-4B6D-AD32-F055989E31F2}" type="datetime1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junkSort.AI | AI for Social Good Summer Lab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77258-D662-4BD6-BD95-48FDA37B5727}" type="datetime1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junkSort.AI | AI for Social Good Summer Lab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CD7B9-21CE-4440-AFFA-0EC37F62EC71}" type="datetime1">
              <a:rPr lang="en-US" smtClean="0"/>
              <a:t>6/29/2017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junkSort.AI | AI for Social Good Summer Lab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60CB7-8403-4110-9E61-C02F739B73F8}" type="datetime1">
              <a:rPr lang="en-US" smtClean="0"/>
              <a:t>6/29/2017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junkSort.AI | AI for Social Good Summer Lab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C482-AB6B-4B1B-AADE-FD34A0543EBE}" type="datetime1">
              <a:rPr lang="en-US" smtClean="0"/>
              <a:t>6/29/2017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junkSort.AI | AI for Social Good Summer Lab 2017</a:t>
            </a:r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81EED-5536-4DA8-B4A6-CB39CE099187}" type="datetime1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junkSort.AI | AI for Social Good Summer Lab 2017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9E8CB70-3718-4BFA-BE2D-04F6680143A1}" type="datetime1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junkSort.AI | AI for Social Good Summer Lab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4223" y="4068418"/>
            <a:ext cx="8073932" cy="943110"/>
          </a:xfrm>
          <a:ln>
            <a:noFill/>
          </a:ln>
        </p:spPr>
        <p:txBody>
          <a:bodyPr anchor="ctr" anchorCtr="0">
            <a:normAutofit/>
          </a:bodyPr>
          <a:lstStyle/>
          <a:p>
            <a:r>
              <a:rPr lang="en-US" sz="70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junkSort.AI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81182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Juliette Lavoie, Isabella Nikolaidis, Julie Tseng				June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3CBB5-8854-42D6-A579-D0B2B2C6C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45" y="374594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B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D5C89-C157-456A-A59A-520C40E5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EF5719-52B6-46D7-B159-266270966108}"/>
              </a:ext>
            </a:extLst>
          </p:cNvPr>
          <p:cNvGrpSpPr/>
          <p:nvPr/>
        </p:nvGrpSpPr>
        <p:grpSpPr>
          <a:xfrm>
            <a:off x="326457" y="367390"/>
            <a:ext cx="5463824" cy="644170"/>
            <a:chOff x="598311" y="1071739"/>
            <a:chExt cx="5463824" cy="6441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F34134-D565-4AED-A5D3-287299354AF0}"/>
                </a:ext>
              </a:extLst>
            </p:cNvPr>
            <p:cNvSpPr/>
            <p:nvPr/>
          </p:nvSpPr>
          <p:spPr>
            <a:xfrm>
              <a:off x="598311" y="1071739"/>
              <a:ext cx="677333" cy="5983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29D40E7E-BAE3-4E8B-9BD0-B978FA124CB4}"/>
                </a:ext>
              </a:extLst>
            </p:cNvPr>
            <p:cNvSpPr txBox="1">
              <a:spLocks/>
            </p:cNvSpPr>
            <p:nvPr/>
          </p:nvSpPr>
          <p:spPr>
            <a:xfrm>
              <a:off x="1408872" y="1071739"/>
              <a:ext cx="4653263" cy="64417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u="sng" dirty="0"/>
                <a:t>Select pre-trained model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8B649-C8C3-4DD2-BA62-0E0A60EFE890}"/>
              </a:ext>
            </a:extLst>
          </p:cNvPr>
          <p:cNvGrpSpPr/>
          <p:nvPr/>
        </p:nvGrpSpPr>
        <p:grpSpPr>
          <a:xfrm>
            <a:off x="326457" y="2423597"/>
            <a:ext cx="6810372" cy="654907"/>
            <a:chOff x="598311" y="1071739"/>
            <a:chExt cx="6293507" cy="65490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42BF37-0028-41D3-BEE5-2170D3D7F0CE}"/>
                </a:ext>
              </a:extLst>
            </p:cNvPr>
            <p:cNvSpPr/>
            <p:nvPr/>
          </p:nvSpPr>
          <p:spPr>
            <a:xfrm>
              <a:off x="598311" y="1071739"/>
              <a:ext cx="677333" cy="5983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17" name="Content Placeholder 4">
              <a:extLst>
                <a:ext uri="{FF2B5EF4-FFF2-40B4-BE49-F238E27FC236}">
                  <a16:creationId xmlns:a16="http://schemas.microsoft.com/office/drawing/2014/main" id="{DC3C1AC7-858C-4BB3-9D1C-CBBED5ADD66A}"/>
                </a:ext>
              </a:extLst>
            </p:cNvPr>
            <p:cNvSpPr txBox="1">
              <a:spLocks/>
            </p:cNvSpPr>
            <p:nvPr/>
          </p:nvSpPr>
          <p:spPr>
            <a:xfrm>
              <a:off x="1347355" y="1071739"/>
              <a:ext cx="5544463" cy="65490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u="sng" dirty="0"/>
                <a:t>Retrain last layer with desired labels 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9E54C0FA-D5D5-4611-AB93-246E0F961F02}"/>
              </a:ext>
            </a:extLst>
          </p:cNvPr>
          <p:cNvSpPr txBox="1">
            <a:spLocks/>
          </p:cNvSpPr>
          <p:nvPr/>
        </p:nvSpPr>
        <p:spPr>
          <a:xfrm>
            <a:off x="2376224" y="851379"/>
            <a:ext cx="4568273" cy="695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Inception V3 (		    )</a:t>
            </a:r>
          </a:p>
        </p:txBody>
      </p:sp>
      <p:pic>
        <p:nvPicPr>
          <p:cNvPr id="20" name="Picture 2" descr="Image result for google png">
            <a:extLst>
              <a:ext uri="{FF2B5EF4-FFF2-40B4-BE49-F238E27FC236}">
                <a16:creationId xmlns:a16="http://schemas.microsoft.com/office/drawing/2014/main" id="{517CCC03-E286-423F-B396-7E4D20520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29" y="1073030"/>
            <a:ext cx="1477905" cy="4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magenet png">
            <a:extLst>
              <a:ext uri="{FF2B5EF4-FFF2-40B4-BE49-F238E27FC236}">
                <a16:creationId xmlns:a16="http://schemas.microsoft.com/office/drawing/2014/main" id="{6EEA8FCB-6F1E-45AA-AA2A-BF91683B1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3" b="40624"/>
          <a:stretch/>
        </p:blipFill>
        <p:spPr bwMode="auto">
          <a:xfrm>
            <a:off x="1059417" y="1564779"/>
            <a:ext cx="4019550" cy="7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aterbottle">
            <a:extLst>
              <a:ext uri="{FF2B5EF4-FFF2-40B4-BE49-F238E27FC236}">
                <a16:creationId xmlns:a16="http://schemas.microsoft.com/office/drawing/2014/main" id="{C8AC03F0-B15E-4799-A23C-532321BD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90" y="2917642"/>
            <a:ext cx="1297459" cy="129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read">
            <a:extLst>
              <a:ext uri="{FF2B5EF4-FFF2-40B4-BE49-F238E27FC236}">
                <a16:creationId xmlns:a16="http://schemas.microsoft.com/office/drawing/2014/main" id="{A5910C70-EDFE-44FC-91BF-47469022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24" y="3127990"/>
            <a:ext cx="1981715" cy="119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ea bag">
            <a:extLst>
              <a:ext uri="{FF2B5EF4-FFF2-40B4-BE49-F238E27FC236}">
                <a16:creationId xmlns:a16="http://schemas.microsoft.com/office/drawing/2014/main" id="{37A0F00C-048B-4A44-84ED-07FDAAE6B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23" y="3120118"/>
            <a:ext cx="941173" cy="113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aper towel">
            <a:extLst>
              <a:ext uri="{FF2B5EF4-FFF2-40B4-BE49-F238E27FC236}">
                <a16:creationId xmlns:a16="http://schemas.microsoft.com/office/drawing/2014/main" id="{EAABF04E-12A4-49E4-B596-5FD2A543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38" y="3190449"/>
            <a:ext cx="1621386" cy="11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5F2EEC0-3B91-4867-AC65-29020859B37A}"/>
              </a:ext>
            </a:extLst>
          </p:cNvPr>
          <p:cNvGrpSpPr/>
          <p:nvPr/>
        </p:nvGrpSpPr>
        <p:grpSpPr>
          <a:xfrm>
            <a:off x="326457" y="4479804"/>
            <a:ext cx="6810372" cy="654907"/>
            <a:chOff x="598311" y="1071739"/>
            <a:chExt cx="6293507" cy="65490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6D9DFE2-4453-4192-B544-18CBE86C1D47}"/>
                </a:ext>
              </a:extLst>
            </p:cNvPr>
            <p:cNvSpPr/>
            <p:nvPr/>
          </p:nvSpPr>
          <p:spPr>
            <a:xfrm>
              <a:off x="598311" y="1071739"/>
              <a:ext cx="677333" cy="5983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33" name="Content Placeholder 4">
              <a:extLst>
                <a:ext uri="{FF2B5EF4-FFF2-40B4-BE49-F238E27FC236}">
                  <a16:creationId xmlns:a16="http://schemas.microsoft.com/office/drawing/2014/main" id="{5F7B1514-6777-4E85-A526-64224303833D}"/>
                </a:ext>
              </a:extLst>
            </p:cNvPr>
            <p:cNvSpPr txBox="1">
              <a:spLocks/>
            </p:cNvSpPr>
            <p:nvPr/>
          </p:nvSpPr>
          <p:spPr>
            <a:xfrm>
              <a:off x="1347355" y="1071739"/>
              <a:ext cx="5544463" cy="65490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u="sng" dirty="0"/>
                <a:t>Classify labels into categories</a:t>
              </a:r>
            </a:p>
          </p:txBody>
        </p:sp>
      </p:grpSp>
      <p:pic>
        <p:nvPicPr>
          <p:cNvPr id="34" name="Picture 4" descr="Image result for recycling png">
            <a:extLst>
              <a:ext uri="{FF2B5EF4-FFF2-40B4-BE49-F238E27FC236}">
                <a16:creationId xmlns:a16="http://schemas.microsoft.com/office/drawing/2014/main" id="{36524862-D53F-4E1E-A252-0DA5394D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37" y="5158130"/>
            <a:ext cx="582187" cy="56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Image result for compost icon">
            <a:extLst>
              <a:ext uri="{FF2B5EF4-FFF2-40B4-BE49-F238E27FC236}">
                <a16:creationId xmlns:a16="http://schemas.microsoft.com/office/drawing/2014/main" id="{104B59D8-1259-405D-9E32-EBAD887C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92" y="5078115"/>
            <a:ext cx="648131" cy="64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trash icon png">
            <a:extLst>
              <a:ext uri="{FF2B5EF4-FFF2-40B4-BE49-F238E27FC236}">
                <a16:creationId xmlns:a16="http://schemas.microsoft.com/office/drawing/2014/main" id="{7DB793A0-9EFE-49B6-86F4-43D7E29C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91" y="5106848"/>
            <a:ext cx="619398" cy="61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EA216B5-3A1E-47A6-9C59-6E879D6CA390}"/>
              </a:ext>
            </a:extLst>
          </p:cNvPr>
          <p:cNvGrpSpPr/>
          <p:nvPr/>
        </p:nvGrpSpPr>
        <p:grpSpPr>
          <a:xfrm>
            <a:off x="326457" y="5997103"/>
            <a:ext cx="6810372" cy="654907"/>
            <a:chOff x="598311" y="1071739"/>
            <a:chExt cx="6293507" cy="65490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3C071F-9C9A-4A46-A2F0-0AE37AA207D2}"/>
                </a:ext>
              </a:extLst>
            </p:cNvPr>
            <p:cNvSpPr/>
            <p:nvPr/>
          </p:nvSpPr>
          <p:spPr>
            <a:xfrm>
              <a:off x="598311" y="1071739"/>
              <a:ext cx="677333" cy="5983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</a:t>
              </a:r>
            </a:p>
          </p:txBody>
        </p:sp>
        <p:sp>
          <p:nvSpPr>
            <p:cNvPr id="39" name="Content Placeholder 4">
              <a:extLst>
                <a:ext uri="{FF2B5EF4-FFF2-40B4-BE49-F238E27FC236}">
                  <a16:creationId xmlns:a16="http://schemas.microsoft.com/office/drawing/2014/main" id="{A198285A-D2A4-4516-B2FD-BCE43374940B}"/>
                </a:ext>
              </a:extLst>
            </p:cNvPr>
            <p:cNvSpPr txBox="1">
              <a:spLocks/>
            </p:cNvSpPr>
            <p:nvPr/>
          </p:nvSpPr>
          <p:spPr>
            <a:xfrm>
              <a:off x="1347355" y="1071739"/>
              <a:ext cx="5544463" cy="65490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u="sng" dirty="0"/>
                <a:t>Develop Android application</a:t>
              </a:r>
            </a:p>
          </p:txBody>
        </p:sp>
      </p:grpSp>
      <p:pic>
        <p:nvPicPr>
          <p:cNvPr id="1042" name="Picture 18" descr="Image result for android waving">
            <a:extLst>
              <a:ext uri="{FF2B5EF4-FFF2-40B4-BE49-F238E27FC236}">
                <a16:creationId xmlns:a16="http://schemas.microsoft.com/office/drawing/2014/main" id="{6ECC3FB6-C278-4DE0-887C-04D6BAD9E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281" y="5368334"/>
            <a:ext cx="1514543" cy="151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49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B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1" y="571500"/>
            <a:ext cx="3726913" cy="2197100"/>
          </a:xfrm>
        </p:spPr>
        <p:txBody>
          <a:bodyPr/>
          <a:lstStyle/>
          <a:p>
            <a:pPr algn="ctr"/>
            <a:r>
              <a:rPr lang="en-US" dirty="0"/>
              <a:t>Potential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1A1A7-D539-4FE1-A054-03545311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AD836447-D211-4F36-AD77-98B64B65E008}"/>
              </a:ext>
            </a:extLst>
          </p:cNvPr>
          <p:cNvSpPr txBox="1">
            <a:spLocks/>
          </p:cNvSpPr>
          <p:nvPr/>
        </p:nvSpPr>
        <p:spPr>
          <a:xfrm>
            <a:off x="2083233" y="996732"/>
            <a:ext cx="2829501" cy="6441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Customizability</a:t>
            </a:r>
          </a:p>
        </p:txBody>
      </p:sp>
      <p:pic>
        <p:nvPicPr>
          <p:cNvPr id="2060" name="Picture 12" descr="Image result for customize icon png">
            <a:extLst>
              <a:ext uri="{FF2B5EF4-FFF2-40B4-BE49-F238E27FC236}">
                <a16:creationId xmlns:a16="http://schemas.microsoft.com/office/drawing/2014/main" id="{97D11182-0087-458D-A0DC-C9AB5A12F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4" y="840079"/>
            <a:ext cx="957477" cy="95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9C6623FA-E931-4C5F-919E-43A28FBB76B6}"/>
              </a:ext>
            </a:extLst>
          </p:cNvPr>
          <p:cNvSpPr txBox="1">
            <a:spLocks/>
          </p:cNvSpPr>
          <p:nvPr/>
        </p:nvSpPr>
        <p:spPr>
          <a:xfrm>
            <a:off x="2083233" y="2255241"/>
            <a:ext cx="2738885" cy="9962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User feedback</a:t>
            </a:r>
          </a:p>
        </p:txBody>
      </p:sp>
      <p:pic>
        <p:nvPicPr>
          <p:cNvPr id="2066" name="Picture 18" descr="Image result for user feedback icon">
            <a:extLst>
              <a:ext uri="{FF2B5EF4-FFF2-40B4-BE49-F238E27FC236}">
                <a16:creationId xmlns:a16="http://schemas.microsoft.com/office/drawing/2014/main" id="{9315F199-0D87-4288-8A47-9F71BE5F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71" y="2186729"/>
            <a:ext cx="1133302" cy="113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6357D423-209C-4A9E-BF92-A8921723D403}"/>
              </a:ext>
            </a:extLst>
          </p:cNvPr>
          <p:cNvSpPr txBox="1">
            <a:spLocks/>
          </p:cNvSpPr>
          <p:nvPr/>
        </p:nvSpPr>
        <p:spPr>
          <a:xfrm>
            <a:off x="2083233" y="3733976"/>
            <a:ext cx="4095145" cy="9962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Train on more labels</a:t>
            </a:r>
          </a:p>
        </p:txBody>
      </p:sp>
      <p:pic>
        <p:nvPicPr>
          <p:cNvPr id="32" name="Picture 22" descr="Image result for list icon">
            <a:extLst>
              <a:ext uri="{FF2B5EF4-FFF2-40B4-BE49-F238E27FC236}">
                <a16:creationId xmlns:a16="http://schemas.microsoft.com/office/drawing/2014/main" id="{10E50E30-2263-4661-901A-6DBBE0E9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71" y="3709204"/>
            <a:ext cx="1033646" cy="10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spinning top icon">
            <a:extLst>
              <a:ext uri="{FF2B5EF4-FFF2-40B4-BE49-F238E27FC236}">
                <a16:creationId xmlns:a16="http://schemas.microsoft.com/office/drawing/2014/main" id="{11EBCA82-AD60-4BFE-B239-EBD72556E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67" y="5132024"/>
            <a:ext cx="1157655" cy="115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B4983AC3-CB15-4CC8-9BDA-0979962C0092}"/>
              </a:ext>
            </a:extLst>
          </p:cNvPr>
          <p:cNvSpPr txBox="1">
            <a:spLocks/>
          </p:cNvSpPr>
          <p:nvPr/>
        </p:nvSpPr>
        <p:spPr>
          <a:xfrm>
            <a:off x="2083232" y="5293402"/>
            <a:ext cx="4095145" cy="9962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Use Inception V5</a:t>
            </a:r>
          </a:p>
        </p:txBody>
      </p:sp>
    </p:spTree>
    <p:extLst>
      <p:ext uri="{BB962C8B-B14F-4D97-AF65-F5344CB8AC3E}">
        <p14:creationId xmlns:p14="http://schemas.microsoft.com/office/powerpoint/2010/main" val="119594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mcgill ai summer lab">
            <a:extLst>
              <a:ext uri="{FF2B5EF4-FFF2-40B4-BE49-F238E27FC236}">
                <a16:creationId xmlns:a16="http://schemas.microsoft.com/office/drawing/2014/main" id="{CE435A98-14B8-4272-B932-D1614EDD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4" y="852854"/>
            <a:ext cx="3445767" cy="344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3BB7C8-8D4C-4093-929F-D705A1B0434F}"/>
              </a:ext>
            </a:extLst>
          </p:cNvPr>
          <p:cNvSpPr txBox="1"/>
          <p:nvPr/>
        </p:nvSpPr>
        <p:spPr>
          <a:xfrm>
            <a:off x="3907740" y="5277293"/>
            <a:ext cx="2277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Julie Tseng</a:t>
            </a:r>
          </a:p>
          <a:p>
            <a:pPr algn="ctr"/>
            <a:r>
              <a:rPr lang="en-US" dirty="0"/>
              <a:t>Queen’s University</a:t>
            </a:r>
          </a:p>
          <a:p>
            <a:pPr algn="ctr"/>
            <a:r>
              <a:rPr lang="en-US" dirty="0"/>
              <a:t>Math &amp; Engineering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85531B-19A9-4535-B096-4E4B45E0042F}"/>
              </a:ext>
            </a:extLst>
          </p:cNvPr>
          <p:cNvSpPr txBox="1"/>
          <p:nvPr/>
        </p:nvSpPr>
        <p:spPr>
          <a:xfrm>
            <a:off x="6807834" y="5277293"/>
            <a:ext cx="2158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Juliette Lavoie</a:t>
            </a:r>
          </a:p>
          <a:p>
            <a:pPr algn="ctr"/>
            <a:r>
              <a:rPr lang="en-US" dirty="0"/>
              <a:t>McGill University</a:t>
            </a:r>
          </a:p>
          <a:p>
            <a:pPr algn="ctr"/>
            <a:r>
              <a:rPr lang="en-US" dirty="0"/>
              <a:t>Physics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3887AC-CD62-4CD5-85E2-6AD50F3776FD}"/>
              </a:ext>
            </a:extLst>
          </p:cNvPr>
          <p:cNvSpPr txBox="1"/>
          <p:nvPr/>
        </p:nvSpPr>
        <p:spPr>
          <a:xfrm>
            <a:off x="9572716" y="5277293"/>
            <a:ext cx="2300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Isabella Nikolaidis</a:t>
            </a:r>
          </a:p>
          <a:p>
            <a:pPr algn="ctr"/>
            <a:r>
              <a:rPr lang="en-US" dirty="0"/>
              <a:t>McGill University</a:t>
            </a:r>
          </a:p>
          <a:p>
            <a:pPr algn="ctr"/>
            <a:r>
              <a:rPr lang="en-US" dirty="0"/>
              <a:t>Linguistics</a:t>
            </a:r>
          </a:p>
        </p:txBody>
      </p:sp>
      <p:pic>
        <p:nvPicPr>
          <p:cNvPr id="4098" name="Picture 2" descr="https://scontent.xx.fbcdn.net/v/t34.0-12/19576073_10212502813902564_280654432_n.png?oh=4b0282aa128d02d6886df462d2383729&amp;oe=59580AF7">
            <a:extLst>
              <a:ext uri="{FF2B5EF4-FFF2-40B4-BE49-F238E27FC236}">
                <a16:creationId xmlns:a16="http://schemas.microsoft.com/office/drawing/2014/main" id="{BF8A8EF4-F1AB-4C77-9EEB-54A54BA02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 b="7949"/>
          <a:stretch/>
        </p:blipFill>
        <p:spPr bwMode="auto">
          <a:xfrm>
            <a:off x="6527339" y="852855"/>
            <a:ext cx="2719400" cy="426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.xx.fbcdn.net/v/t34.0-12/19621803_10212502823662808_1351747133_n.png?oh=479824b5dd50456cd4dfd9b9e59b3ab6&amp;oe=5956FB0B">
            <a:extLst>
              <a:ext uri="{FF2B5EF4-FFF2-40B4-BE49-F238E27FC236}">
                <a16:creationId xmlns:a16="http://schemas.microsoft.com/office/drawing/2014/main" id="{2227C03B-C9E8-4BB9-8A04-3F4743C8D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" b="7821"/>
          <a:stretch/>
        </p:blipFill>
        <p:spPr bwMode="auto">
          <a:xfrm>
            <a:off x="9356105" y="852854"/>
            <a:ext cx="2733318" cy="42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content.xx.fbcdn.net/v/t34.0-12/19553267_10212502839663208_1834586369_n.png?oh=c0cd6e8dc61feac994f629ac9cafbf3e&amp;oe=59574D26">
            <a:extLst>
              <a:ext uri="{FF2B5EF4-FFF2-40B4-BE49-F238E27FC236}">
                <a16:creationId xmlns:a16="http://schemas.microsoft.com/office/drawing/2014/main" id="{16F47EA9-CB46-44B5-A4AF-D94FA37E0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1" b="8333"/>
          <a:stretch/>
        </p:blipFill>
        <p:spPr bwMode="auto">
          <a:xfrm>
            <a:off x="3674647" y="852854"/>
            <a:ext cx="2743326" cy="426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0357AAC-4C9C-45BC-95E8-36AF41BE896C}"/>
              </a:ext>
            </a:extLst>
          </p:cNvPr>
          <p:cNvSpPr txBox="1">
            <a:spLocks/>
          </p:cNvSpPr>
          <p:nvPr/>
        </p:nvSpPr>
        <p:spPr>
          <a:xfrm>
            <a:off x="119514" y="4820081"/>
            <a:ext cx="2575534" cy="594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Project GitHub: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03DAF01-CA7B-4646-AC80-E9F02F248D9E}"/>
              </a:ext>
            </a:extLst>
          </p:cNvPr>
          <p:cNvSpPr txBox="1">
            <a:spLocks/>
          </p:cNvSpPr>
          <p:nvPr/>
        </p:nvSpPr>
        <p:spPr>
          <a:xfrm>
            <a:off x="390268" y="5277293"/>
            <a:ext cx="3214236" cy="5940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u="sng" dirty="0">
                <a:solidFill>
                  <a:srgbClr val="0070C0"/>
                </a:solidFill>
              </a:rPr>
              <a:t>/j-tseng/junkSort.AI</a:t>
            </a:r>
          </a:p>
        </p:txBody>
      </p:sp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076" name="Picture 4" descr="Image result for recycling png">
            <a:extLst>
              <a:ext uri="{FF2B5EF4-FFF2-40B4-BE49-F238E27FC236}">
                <a16:creationId xmlns:a16="http://schemas.microsoft.com/office/drawing/2014/main" id="{FEB07504-E05A-4920-BF5B-EDF1371F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90" y="2853032"/>
            <a:ext cx="1228465" cy="119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mpost icon">
            <a:extLst>
              <a:ext uri="{FF2B5EF4-FFF2-40B4-BE49-F238E27FC236}">
                <a16:creationId xmlns:a16="http://schemas.microsoft.com/office/drawing/2014/main" id="{939BDA55-FF9F-4205-BE62-D1FC53C34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501" y="4329464"/>
            <a:ext cx="1608641" cy="160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690C3-0498-48A8-B8A7-EEAEB6DC5016}"/>
              </a:ext>
            </a:extLst>
          </p:cNvPr>
          <p:cNvSpPr txBox="1"/>
          <p:nvPr/>
        </p:nvSpPr>
        <p:spPr>
          <a:xfrm>
            <a:off x="1536494" y="2853032"/>
            <a:ext cx="22328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/>
              <a:t>70%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1DEF8-1B0E-4008-A760-61750D3CB5D8}"/>
              </a:ext>
            </a:extLst>
          </p:cNvPr>
          <p:cNvSpPr txBox="1"/>
          <p:nvPr/>
        </p:nvSpPr>
        <p:spPr>
          <a:xfrm>
            <a:off x="1536494" y="4534398"/>
            <a:ext cx="22328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/>
              <a:t>60%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05995-34DF-4F03-983A-DACE584EB69D}"/>
              </a:ext>
            </a:extLst>
          </p:cNvPr>
          <p:cNvCxnSpPr/>
          <p:nvPr/>
        </p:nvCxnSpPr>
        <p:spPr>
          <a:xfrm>
            <a:off x="446567" y="2425384"/>
            <a:ext cx="112705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A08A3E6-D7D1-4920-A04D-2F028A016A78}"/>
              </a:ext>
            </a:extLst>
          </p:cNvPr>
          <p:cNvSpPr txBox="1">
            <a:spLocks/>
          </p:cNvSpPr>
          <p:nvPr/>
        </p:nvSpPr>
        <p:spPr>
          <a:xfrm>
            <a:off x="1369440" y="1784837"/>
            <a:ext cx="2575534" cy="594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2020 Goal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F30D684-95A1-4A42-B4DA-D56F17009A23}"/>
              </a:ext>
            </a:extLst>
          </p:cNvPr>
          <p:cNvSpPr txBox="1">
            <a:spLocks/>
          </p:cNvSpPr>
          <p:nvPr/>
        </p:nvSpPr>
        <p:spPr>
          <a:xfrm>
            <a:off x="8145821" y="1784837"/>
            <a:ext cx="2575534" cy="594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2014 Reality</a:t>
            </a:r>
          </a:p>
        </p:txBody>
      </p:sp>
      <p:pic>
        <p:nvPicPr>
          <p:cNvPr id="1026" name="Picture 2" descr="Image result for city of montreal logo">
            <a:extLst>
              <a:ext uri="{FF2B5EF4-FFF2-40B4-BE49-F238E27FC236}">
                <a16:creationId xmlns:a16="http://schemas.microsoft.com/office/drawing/2014/main" id="{EE58C7DA-BE65-4670-A965-D6A67DD1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53" y="429458"/>
            <a:ext cx="4789866" cy="107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6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6" name="Picture 4" descr="Image result for recycling png">
            <a:extLst>
              <a:ext uri="{FF2B5EF4-FFF2-40B4-BE49-F238E27FC236}">
                <a16:creationId xmlns:a16="http://schemas.microsoft.com/office/drawing/2014/main" id="{FEB07504-E05A-4920-BF5B-EDF1371F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90" y="2853032"/>
            <a:ext cx="1228465" cy="119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mpost icon">
            <a:extLst>
              <a:ext uri="{FF2B5EF4-FFF2-40B4-BE49-F238E27FC236}">
                <a16:creationId xmlns:a16="http://schemas.microsoft.com/office/drawing/2014/main" id="{939BDA55-FF9F-4205-BE62-D1FC53C34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501" y="4329464"/>
            <a:ext cx="1608641" cy="160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690C3-0498-48A8-B8A7-EEAEB6DC5016}"/>
              </a:ext>
            </a:extLst>
          </p:cNvPr>
          <p:cNvSpPr txBox="1"/>
          <p:nvPr/>
        </p:nvSpPr>
        <p:spPr>
          <a:xfrm>
            <a:off x="1536494" y="2853032"/>
            <a:ext cx="22328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/>
              <a:t>70%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1DEF8-1B0E-4008-A760-61750D3CB5D8}"/>
              </a:ext>
            </a:extLst>
          </p:cNvPr>
          <p:cNvSpPr txBox="1"/>
          <p:nvPr/>
        </p:nvSpPr>
        <p:spPr>
          <a:xfrm>
            <a:off x="1536494" y="4534398"/>
            <a:ext cx="223283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/>
              <a:t>60%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305995-34DF-4F03-983A-DACE584EB69D}"/>
              </a:ext>
            </a:extLst>
          </p:cNvPr>
          <p:cNvCxnSpPr/>
          <p:nvPr/>
        </p:nvCxnSpPr>
        <p:spPr>
          <a:xfrm>
            <a:off x="446567" y="2425384"/>
            <a:ext cx="1127051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A08A3E6-D7D1-4920-A04D-2F028A016A78}"/>
              </a:ext>
            </a:extLst>
          </p:cNvPr>
          <p:cNvSpPr txBox="1">
            <a:spLocks/>
          </p:cNvSpPr>
          <p:nvPr/>
        </p:nvSpPr>
        <p:spPr>
          <a:xfrm>
            <a:off x="1369440" y="1784837"/>
            <a:ext cx="2575534" cy="594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2020 Goal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F30D684-95A1-4A42-B4DA-D56F17009A23}"/>
              </a:ext>
            </a:extLst>
          </p:cNvPr>
          <p:cNvSpPr txBox="1">
            <a:spLocks/>
          </p:cNvSpPr>
          <p:nvPr/>
        </p:nvSpPr>
        <p:spPr>
          <a:xfrm>
            <a:off x="8145821" y="1784837"/>
            <a:ext cx="2575534" cy="594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2014 Reality</a:t>
            </a:r>
          </a:p>
        </p:txBody>
      </p:sp>
      <p:pic>
        <p:nvPicPr>
          <p:cNvPr id="1026" name="Picture 2" descr="Image result for city of montreal logo">
            <a:extLst>
              <a:ext uri="{FF2B5EF4-FFF2-40B4-BE49-F238E27FC236}">
                <a16:creationId xmlns:a16="http://schemas.microsoft.com/office/drawing/2014/main" id="{EE58C7DA-BE65-4670-A965-D6A67DD1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53" y="429458"/>
            <a:ext cx="4789866" cy="107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78B31-C6BC-491E-BF61-F42C3EE51CD7}"/>
              </a:ext>
            </a:extLst>
          </p:cNvPr>
          <p:cNvSpPr txBox="1"/>
          <p:nvPr/>
        </p:nvSpPr>
        <p:spPr>
          <a:xfrm>
            <a:off x="7900330" y="2853032"/>
            <a:ext cx="304893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/>
              <a:t>58.3%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38A949-9DB7-4FDE-A5B7-7C7EE1F98A84}"/>
              </a:ext>
            </a:extLst>
          </p:cNvPr>
          <p:cNvSpPr txBox="1"/>
          <p:nvPr/>
        </p:nvSpPr>
        <p:spPr>
          <a:xfrm>
            <a:off x="7900330" y="4534398"/>
            <a:ext cx="304893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rgbClr val="FF0000"/>
                </a:solidFill>
              </a:rPr>
              <a:t>14%</a:t>
            </a:r>
          </a:p>
        </p:txBody>
      </p:sp>
    </p:spTree>
    <p:extLst>
      <p:ext uri="{BB962C8B-B14F-4D97-AF65-F5344CB8AC3E}">
        <p14:creationId xmlns:p14="http://schemas.microsoft.com/office/powerpoint/2010/main" val="160953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47102" y="6053867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174" name="Picture 6" descr="Image result for plastic no 6">
            <a:extLst>
              <a:ext uri="{FF2B5EF4-FFF2-40B4-BE49-F238E27FC236}">
                <a16:creationId xmlns:a16="http://schemas.microsoft.com/office/drawing/2014/main" id="{043BA6F4-42FA-4CFE-B4E0-1503CAAE9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0" b="16311"/>
          <a:stretch/>
        </p:blipFill>
        <p:spPr bwMode="auto">
          <a:xfrm>
            <a:off x="618692" y="1263133"/>
            <a:ext cx="6279573" cy="44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recycling png">
            <a:extLst>
              <a:ext uri="{FF2B5EF4-FFF2-40B4-BE49-F238E27FC236}">
                <a16:creationId xmlns:a16="http://schemas.microsoft.com/office/drawing/2014/main" id="{13D75870-A085-41A0-9E41-A33A7699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78" y="663747"/>
            <a:ext cx="1228465" cy="119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compost icon">
            <a:extLst>
              <a:ext uri="{FF2B5EF4-FFF2-40B4-BE49-F238E27FC236}">
                <a16:creationId xmlns:a16="http://schemas.microsoft.com/office/drawing/2014/main" id="{5A12B6F6-5D0C-456E-A7F7-6A33E11BD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390" y="2395355"/>
            <a:ext cx="1608641" cy="160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trash icon png">
            <a:extLst>
              <a:ext uri="{FF2B5EF4-FFF2-40B4-BE49-F238E27FC236}">
                <a16:creationId xmlns:a16="http://schemas.microsoft.com/office/drawing/2014/main" id="{CCFB91C2-7B31-4478-A3CF-2A80A900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192" y="4536831"/>
            <a:ext cx="1517036" cy="151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09A26A4-62C5-4ED8-BD45-B1A8E67D2FDB}"/>
              </a:ext>
            </a:extLst>
          </p:cNvPr>
          <p:cNvSpPr/>
          <p:nvPr/>
        </p:nvSpPr>
        <p:spPr>
          <a:xfrm rot="20413595">
            <a:off x="7020481" y="1784035"/>
            <a:ext cx="2689753" cy="403922"/>
          </a:xfrm>
          <a:prstGeom prst="rightArrow">
            <a:avLst>
              <a:gd name="adj1" fmla="val 50000"/>
              <a:gd name="adj2" fmla="val 10140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3F7E3F2-BE73-49D9-86B9-13DBE9CCAECE}"/>
              </a:ext>
            </a:extLst>
          </p:cNvPr>
          <p:cNvSpPr/>
          <p:nvPr/>
        </p:nvSpPr>
        <p:spPr>
          <a:xfrm rot="1401253">
            <a:off x="7051337" y="4686293"/>
            <a:ext cx="2700608" cy="403922"/>
          </a:xfrm>
          <a:prstGeom prst="rightArrow">
            <a:avLst>
              <a:gd name="adj1" fmla="val 50000"/>
              <a:gd name="adj2" fmla="val 10140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A38E68F-CDE5-4728-9606-F58004013AA8}"/>
              </a:ext>
            </a:extLst>
          </p:cNvPr>
          <p:cNvSpPr/>
          <p:nvPr/>
        </p:nvSpPr>
        <p:spPr>
          <a:xfrm>
            <a:off x="7197842" y="3167480"/>
            <a:ext cx="2451350" cy="403922"/>
          </a:xfrm>
          <a:prstGeom prst="rightArrow">
            <a:avLst>
              <a:gd name="adj1" fmla="val 50000"/>
              <a:gd name="adj2" fmla="val 10140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8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88635" y="1584204"/>
            <a:ext cx="5401341" cy="7494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Mission of junkSort.AI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E2AB197-CE91-45C8-A53D-0A5E2C971E40}"/>
              </a:ext>
            </a:extLst>
          </p:cNvPr>
          <p:cNvSpPr txBox="1">
            <a:spLocks/>
          </p:cNvSpPr>
          <p:nvPr/>
        </p:nvSpPr>
        <p:spPr>
          <a:xfrm>
            <a:off x="681098" y="2333697"/>
            <a:ext cx="8832179" cy="9810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To aid in the categorization of materials as compostable, recyclable, or waste through computer vision.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C36A22-6030-479A-826B-D1A80F12BB04}"/>
              </a:ext>
            </a:extLst>
          </p:cNvPr>
          <p:cNvSpPr txBox="1">
            <a:spLocks/>
          </p:cNvSpPr>
          <p:nvPr/>
        </p:nvSpPr>
        <p:spPr>
          <a:xfrm>
            <a:off x="4853354" y="3460706"/>
            <a:ext cx="6620608" cy="9794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To educate individuals about and facilitate sustainable practices.</a:t>
            </a:r>
          </a:p>
        </p:txBody>
      </p:sp>
    </p:spTree>
    <p:extLst>
      <p:ext uri="{BB962C8B-B14F-4D97-AF65-F5344CB8AC3E}">
        <p14:creationId xmlns:p14="http://schemas.microsoft.com/office/powerpoint/2010/main" val="415932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B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D5C89-C157-456A-A59A-520C40E5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demo-3-trim">
            <a:hlinkClick r:id="" action="ppaction://media"/>
            <a:extLst>
              <a:ext uri="{FF2B5EF4-FFF2-40B4-BE49-F238E27FC236}">
                <a16:creationId xmlns:a16="http://schemas.microsoft.com/office/drawing/2014/main" id="{2D3352EC-0642-4857-94F1-2D70834FF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974" b="8287"/>
          <a:stretch/>
        </p:blipFill>
        <p:spPr>
          <a:xfrm>
            <a:off x="1626212" y="161826"/>
            <a:ext cx="4141542" cy="64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B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D5C89-C157-456A-A59A-520C40E5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EF5719-52B6-46D7-B159-266270966108}"/>
              </a:ext>
            </a:extLst>
          </p:cNvPr>
          <p:cNvGrpSpPr/>
          <p:nvPr/>
        </p:nvGrpSpPr>
        <p:grpSpPr>
          <a:xfrm>
            <a:off x="326457" y="367390"/>
            <a:ext cx="5463824" cy="644170"/>
            <a:chOff x="598311" y="1071739"/>
            <a:chExt cx="5463824" cy="6441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F34134-D565-4AED-A5D3-287299354AF0}"/>
                </a:ext>
              </a:extLst>
            </p:cNvPr>
            <p:cNvSpPr/>
            <p:nvPr/>
          </p:nvSpPr>
          <p:spPr>
            <a:xfrm>
              <a:off x="598311" y="1071739"/>
              <a:ext cx="677333" cy="5983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29D40E7E-BAE3-4E8B-9BD0-B978FA124CB4}"/>
                </a:ext>
              </a:extLst>
            </p:cNvPr>
            <p:cNvSpPr txBox="1">
              <a:spLocks/>
            </p:cNvSpPr>
            <p:nvPr/>
          </p:nvSpPr>
          <p:spPr>
            <a:xfrm>
              <a:off x="1408872" y="1071739"/>
              <a:ext cx="4653263" cy="64417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u="sng" dirty="0"/>
                <a:t>Select pre-trained model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9E54C0FA-D5D5-4611-AB93-246E0F961F02}"/>
              </a:ext>
            </a:extLst>
          </p:cNvPr>
          <p:cNvSpPr txBox="1">
            <a:spLocks/>
          </p:cNvSpPr>
          <p:nvPr/>
        </p:nvSpPr>
        <p:spPr>
          <a:xfrm>
            <a:off x="2376224" y="851379"/>
            <a:ext cx="4568273" cy="695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Inception V3 (		    )</a:t>
            </a:r>
          </a:p>
        </p:txBody>
      </p:sp>
      <p:pic>
        <p:nvPicPr>
          <p:cNvPr id="20" name="Picture 2" descr="Image result for google png">
            <a:extLst>
              <a:ext uri="{FF2B5EF4-FFF2-40B4-BE49-F238E27FC236}">
                <a16:creationId xmlns:a16="http://schemas.microsoft.com/office/drawing/2014/main" id="{517CCC03-E286-423F-B396-7E4D20520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29" y="1073030"/>
            <a:ext cx="1477905" cy="4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magenet png">
            <a:extLst>
              <a:ext uri="{FF2B5EF4-FFF2-40B4-BE49-F238E27FC236}">
                <a16:creationId xmlns:a16="http://schemas.microsoft.com/office/drawing/2014/main" id="{6EEA8FCB-6F1E-45AA-AA2A-BF91683B1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3" b="40624"/>
          <a:stretch/>
        </p:blipFill>
        <p:spPr bwMode="auto">
          <a:xfrm>
            <a:off x="1059417" y="1564779"/>
            <a:ext cx="4019550" cy="7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9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B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D5C89-C157-456A-A59A-520C40E5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EF5719-52B6-46D7-B159-266270966108}"/>
              </a:ext>
            </a:extLst>
          </p:cNvPr>
          <p:cNvGrpSpPr/>
          <p:nvPr/>
        </p:nvGrpSpPr>
        <p:grpSpPr>
          <a:xfrm>
            <a:off x="326457" y="367390"/>
            <a:ext cx="5463824" cy="644170"/>
            <a:chOff x="598311" y="1071739"/>
            <a:chExt cx="5463824" cy="6441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F34134-D565-4AED-A5D3-287299354AF0}"/>
                </a:ext>
              </a:extLst>
            </p:cNvPr>
            <p:cNvSpPr/>
            <p:nvPr/>
          </p:nvSpPr>
          <p:spPr>
            <a:xfrm>
              <a:off x="598311" y="1071739"/>
              <a:ext cx="677333" cy="5983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29D40E7E-BAE3-4E8B-9BD0-B978FA124CB4}"/>
                </a:ext>
              </a:extLst>
            </p:cNvPr>
            <p:cNvSpPr txBox="1">
              <a:spLocks/>
            </p:cNvSpPr>
            <p:nvPr/>
          </p:nvSpPr>
          <p:spPr>
            <a:xfrm>
              <a:off x="1408872" y="1071739"/>
              <a:ext cx="4653263" cy="64417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u="sng" dirty="0"/>
                <a:t>Select pre-trained model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8B649-C8C3-4DD2-BA62-0E0A60EFE890}"/>
              </a:ext>
            </a:extLst>
          </p:cNvPr>
          <p:cNvGrpSpPr/>
          <p:nvPr/>
        </p:nvGrpSpPr>
        <p:grpSpPr>
          <a:xfrm>
            <a:off x="326457" y="2423597"/>
            <a:ext cx="6810372" cy="654907"/>
            <a:chOff x="598311" y="1071739"/>
            <a:chExt cx="6293507" cy="65490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42BF37-0028-41D3-BEE5-2170D3D7F0CE}"/>
                </a:ext>
              </a:extLst>
            </p:cNvPr>
            <p:cNvSpPr/>
            <p:nvPr/>
          </p:nvSpPr>
          <p:spPr>
            <a:xfrm>
              <a:off x="598311" y="1071739"/>
              <a:ext cx="677333" cy="5983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17" name="Content Placeholder 4">
              <a:extLst>
                <a:ext uri="{FF2B5EF4-FFF2-40B4-BE49-F238E27FC236}">
                  <a16:creationId xmlns:a16="http://schemas.microsoft.com/office/drawing/2014/main" id="{DC3C1AC7-858C-4BB3-9D1C-CBBED5ADD66A}"/>
                </a:ext>
              </a:extLst>
            </p:cNvPr>
            <p:cNvSpPr txBox="1">
              <a:spLocks/>
            </p:cNvSpPr>
            <p:nvPr/>
          </p:nvSpPr>
          <p:spPr>
            <a:xfrm>
              <a:off x="1347355" y="1071739"/>
              <a:ext cx="5544463" cy="65490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u="sng" dirty="0"/>
                <a:t>Retrain last layer with desired labels 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9E54C0FA-D5D5-4611-AB93-246E0F961F02}"/>
              </a:ext>
            </a:extLst>
          </p:cNvPr>
          <p:cNvSpPr txBox="1">
            <a:spLocks/>
          </p:cNvSpPr>
          <p:nvPr/>
        </p:nvSpPr>
        <p:spPr>
          <a:xfrm>
            <a:off x="2376224" y="851379"/>
            <a:ext cx="4568273" cy="695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Inception V3 (		    )</a:t>
            </a:r>
          </a:p>
        </p:txBody>
      </p:sp>
      <p:pic>
        <p:nvPicPr>
          <p:cNvPr id="20" name="Picture 2" descr="Image result for google png">
            <a:extLst>
              <a:ext uri="{FF2B5EF4-FFF2-40B4-BE49-F238E27FC236}">
                <a16:creationId xmlns:a16="http://schemas.microsoft.com/office/drawing/2014/main" id="{517CCC03-E286-423F-B396-7E4D20520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29" y="1073030"/>
            <a:ext cx="1477905" cy="4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magenet png">
            <a:extLst>
              <a:ext uri="{FF2B5EF4-FFF2-40B4-BE49-F238E27FC236}">
                <a16:creationId xmlns:a16="http://schemas.microsoft.com/office/drawing/2014/main" id="{6EEA8FCB-6F1E-45AA-AA2A-BF91683B1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3" b="40624"/>
          <a:stretch/>
        </p:blipFill>
        <p:spPr bwMode="auto">
          <a:xfrm>
            <a:off x="1059417" y="1564779"/>
            <a:ext cx="4019550" cy="7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aterbottle">
            <a:extLst>
              <a:ext uri="{FF2B5EF4-FFF2-40B4-BE49-F238E27FC236}">
                <a16:creationId xmlns:a16="http://schemas.microsoft.com/office/drawing/2014/main" id="{C8AC03F0-B15E-4799-A23C-532321BD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90" y="2917642"/>
            <a:ext cx="1297459" cy="129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read">
            <a:extLst>
              <a:ext uri="{FF2B5EF4-FFF2-40B4-BE49-F238E27FC236}">
                <a16:creationId xmlns:a16="http://schemas.microsoft.com/office/drawing/2014/main" id="{A5910C70-EDFE-44FC-91BF-47469022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24" y="3127990"/>
            <a:ext cx="1981715" cy="119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ea bag">
            <a:extLst>
              <a:ext uri="{FF2B5EF4-FFF2-40B4-BE49-F238E27FC236}">
                <a16:creationId xmlns:a16="http://schemas.microsoft.com/office/drawing/2014/main" id="{37A0F00C-048B-4A44-84ED-07FDAAE6B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23" y="3120118"/>
            <a:ext cx="941173" cy="113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aper towel">
            <a:extLst>
              <a:ext uri="{FF2B5EF4-FFF2-40B4-BE49-F238E27FC236}">
                <a16:creationId xmlns:a16="http://schemas.microsoft.com/office/drawing/2014/main" id="{EAABF04E-12A4-49E4-B596-5FD2A543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38" y="3190449"/>
            <a:ext cx="1621386" cy="11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6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B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D5C89-C157-456A-A59A-520C40E5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EF5719-52B6-46D7-B159-266270966108}"/>
              </a:ext>
            </a:extLst>
          </p:cNvPr>
          <p:cNvGrpSpPr/>
          <p:nvPr/>
        </p:nvGrpSpPr>
        <p:grpSpPr>
          <a:xfrm>
            <a:off x="326457" y="367390"/>
            <a:ext cx="5463824" cy="644170"/>
            <a:chOff x="598311" y="1071739"/>
            <a:chExt cx="5463824" cy="6441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F34134-D565-4AED-A5D3-287299354AF0}"/>
                </a:ext>
              </a:extLst>
            </p:cNvPr>
            <p:cNvSpPr/>
            <p:nvPr/>
          </p:nvSpPr>
          <p:spPr>
            <a:xfrm>
              <a:off x="598311" y="1071739"/>
              <a:ext cx="677333" cy="5983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29D40E7E-BAE3-4E8B-9BD0-B978FA124CB4}"/>
                </a:ext>
              </a:extLst>
            </p:cNvPr>
            <p:cNvSpPr txBox="1">
              <a:spLocks/>
            </p:cNvSpPr>
            <p:nvPr/>
          </p:nvSpPr>
          <p:spPr>
            <a:xfrm>
              <a:off x="1408872" y="1071739"/>
              <a:ext cx="4653263" cy="64417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u="sng" dirty="0"/>
                <a:t>Select pre-trained model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8B649-C8C3-4DD2-BA62-0E0A60EFE890}"/>
              </a:ext>
            </a:extLst>
          </p:cNvPr>
          <p:cNvGrpSpPr/>
          <p:nvPr/>
        </p:nvGrpSpPr>
        <p:grpSpPr>
          <a:xfrm>
            <a:off x="326457" y="2423597"/>
            <a:ext cx="6810372" cy="654907"/>
            <a:chOff x="598311" y="1071739"/>
            <a:chExt cx="6293507" cy="65490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42BF37-0028-41D3-BEE5-2170D3D7F0CE}"/>
                </a:ext>
              </a:extLst>
            </p:cNvPr>
            <p:cNvSpPr/>
            <p:nvPr/>
          </p:nvSpPr>
          <p:spPr>
            <a:xfrm>
              <a:off x="598311" y="1071739"/>
              <a:ext cx="677333" cy="5983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17" name="Content Placeholder 4">
              <a:extLst>
                <a:ext uri="{FF2B5EF4-FFF2-40B4-BE49-F238E27FC236}">
                  <a16:creationId xmlns:a16="http://schemas.microsoft.com/office/drawing/2014/main" id="{DC3C1AC7-858C-4BB3-9D1C-CBBED5ADD66A}"/>
                </a:ext>
              </a:extLst>
            </p:cNvPr>
            <p:cNvSpPr txBox="1">
              <a:spLocks/>
            </p:cNvSpPr>
            <p:nvPr/>
          </p:nvSpPr>
          <p:spPr>
            <a:xfrm>
              <a:off x="1347355" y="1071739"/>
              <a:ext cx="5544463" cy="65490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u="sng" dirty="0"/>
                <a:t>Retrain last layer with desired labels 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9E54C0FA-D5D5-4611-AB93-246E0F961F02}"/>
              </a:ext>
            </a:extLst>
          </p:cNvPr>
          <p:cNvSpPr txBox="1">
            <a:spLocks/>
          </p:cNvSpPr>
          <p:nvPr/>
        </p:nvSpPr>
        <p:spPr>
          <a:xfrm>
            <a:off x="2376224" y="851379"/>
            <a:ext cx="4568273" cy="695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Inception V3 (		    )</a:t>
            </a:r>
          </a:p>
        </p:txBody>
      </p:sp>
      <p:pic>
        <p:nvPicPr>
          <p:cNvPr id="20" name="Picture 2" descr="Image result for google png">
            <a:extLst>
              <a:ext uri="{FF2B5EF4-FFF2-40B4-BE49-F238E27FC236}">
                <a16:creationId xmlns:a16="http://schemas.microsoft.com/office/drawing/2014/main" id="{517CCC03-E286-423F-B396-7E4D20520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29" y="1073030"/>
            <a:ext cx="1477905" cy="4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magenet png">
            <a:extLst>
              <a:ext uri="{FF2B5EF4-FFF2-40B4-BE49-F238E27FC236}">
                <a16:creationId xmlns:a16="http://schemas.microsoft.com/office/drawing/2014/main" id="{6EEA8FCB-6F1E-45AA-AA2A-BF91683B1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3" b="40624"/>
          <a:stretch/>
        </p:blipFill>
        <p:spPr bwMode="auto">
          <a:xfrm>
            <a:off x="1059417" y="1564779"/>
            <a:ext cx="4019550" cy="7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aterbottle">
            <a:extLst>
              <a:ext uri="{FF2B5EF4-FFF2-40B4-BE49-F238E27FC236}">
                <a16:creationId xmlns:a16="http://schemas.microsoft.com/office/drawing/2014/main" id="{C8AC03F0-B15E-4799-A23C-532321BD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90" y="2917642"/>
            <a:ext cx="1297459" cy="129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read">
            <a:extLst>
              <a:ext uri="{FF2B5EF4-FFF2-40B4-BE49-F238E27FC236}">
                <a16:creationId xmlns:a16="http://schemas.microsoft.com/office/drawing/2014/main" id="{A5910C70-EDFE-44FC-91BF-47469022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24" y="3127990"/>
            <a:ext cx="1981715" cy="119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ea bag">
            <a:extLst>
              <a:ext uri="{FF2B5EF4-FFF2-40B4-BE49-F238E27FC236}">
                <a16:creationId xmlns:a16="http://schemas.microsoft.com/office/drawing/2014/main" id="{37A0F00C-048B-4A44-84ED-07FDAAE6B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23" y="3120118"/>
            <a:ext cx="941173" cy="113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aper towel">
            <a:extLst>
              <a:ext uri="{FF2B5EF4-FFF2-40B4-BE49-F238E27FC236}">
                <a16:creationId xmlns:a16="http://schemas.microsoft.com/office/drawing/2014/main" id="{EAABF04E-12A4-49E4-B596-5FD2A543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38" y="3190449"/>
            <a:ext cx="1621386" cy="11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5F2EEC0-3B91-4867-AC65-29020859B37A}"/>
              </a:ext>
            </a:extLst>
          </p:cNvPr>
          <p:cNvGrpSpPr/>
          <p:nvPr/>
        </p:nvGrpSpPr>
        <p:grpSpPr>
          <a:xfrm>
            <a:off x="326457" y="4479804"/>
            <a:ext cx="6810372" cy="654907"/>
            <a:chOff x="598311" y="1071739"/>
            <a:chExt cx="6293507" cy="65490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6D9DFE2-4453-4192-B544-18CBE86C1D47}"/>
                </a:ext>
              </a:extLst>
            </p:cNvPr>
            <p:cNvSpPr/>
            <p:nvPr/>
          </p:nvSpPr>
          <p:spPr>
            <a:xfrm>
              <a:off x="598311" y="1071739"/>
              <a:ext cx="677333" cy="5983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33" name="Content Placeholder 4">
              <a:extLst>
                <a:ext uri="{FF2B5EF4-FFF2-40B4-BE49-F238E27FC236}">
                  <a16:creationId xmlns:a16="http://schemas.microsoft.com/office/drawing/2014/main" id="{5F7B1514-6777-4E85-A526-64224303833D}"/>
                </a:ext>
              </a:extLst>
            </p:cNvPr>
            <p:cNvSpPr txBox="1">
              <a:spLocks/>
            </p:cNvSpPr>
            <p:nvPr/>
          </p:nvSpPr>
          <p:spPr>
            <a:xfrm>
              <a:off x="1347355" y="1071739"/>
              <a:ext cx="5544463" cy="654907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179388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18288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793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u="sng" dirty="0"/>
                <a:t>Classify labels into categories</a:t>
              </a:r>
            </a:p>
          </p:txBody>
        </p:sp>
      </p:grpSp>
      <p:pic>
        <p:nvPicPr>
          <p:cNvPr id="34" name="Picture 4" descr="Image result for recycling png">
            <a:extLst>
              <a:ext uri="{FF2B5EF4-FFF2-40B4-BE49-F238E27FC236}">
                <a16:creationId xmlns:a16="http://schemas.microsoft.com/office/drawing/2014/main" id="{36524862-D53F-4E1E-A252-0DA5394D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37" y="5158130"/>
            <a:ext cx="582187" cy="56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Image result for compost icon">
            <a:extLst>
              <a:ext uri="{FF2B5EF4-FFF2-40B4-BE49-F238E27FC236}">
                <a16:creationId xmlns:a16="http://schemas.microsoft.com/office/drawing/2014/main" id="{104B59D8-1259-405D-9E32-EBAD887C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92" y="5078115"/>
            <a:ext cx="648131" cy="64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trash icon png">
            <a:extLst>
              <a:ext uri="{FF2B5EF4-FFF2-40B4-BE49-F238E27FC236}">
                <a16:creationId xmlns:a16="http://schemas.microsoft.com/office/drawing/2014/main" id="{7DB793A0-9EFE-49B6-86F4-43D7E29C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91" y="5106848"/>
            <a:ext cx="619398" cy="61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2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2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2E7529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394</Words>
  <Application>Microsoft Office PowerPoint</Application>
  <PresentationFormat>Widescreen</PresentationFormat>
  <Paragraphs>105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Wingdings</vt:lpstr>
      <vt:lpstr>Diamond Grid 16x9</vt:lpstr>
      <vt:lpstr>junkSort.AI</vt:lpstr>
      <vt:lpstr>PowerPoint Presentation</vt:lpstr>
      <vt:lpstr>PowerPoint Presentation</vt:lpstr>
      <vt:lpstr>PowerPoint Presentation</vt:lpstr>
      <vt:lpstr>PowerPoint Presentation</vt:lpstr>
      <vt:lpstr>Demo</vt:lpstr>
      <vt:lpstr>Process</vt:lpstr>
      <vt:lpstr>Process</vt:lpstr>
      <vt:lpstr>Process</vt:lpstr>
      <vt:lpstr>Process</vt:lpstr>
      <vt:lpstr>Potential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2017-04-17T17:52:06Z</dcterms:created>
  <dcterms:modified xsi:type="dcterms:W3CDTF">2017-06-29T18:47:17Z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